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65" r:id="rId3"/>
    <p:sldId id="867" r:id="rId4"/>
    <p:sldId id="875" r:id="rId5"/>
    <p:sldId id="868" r:id="rId6"/>
    <p:sldId id="879" r:id="rId7"/>
    <p:sldId id="878" r:id="rId8"/>
    <p:sldId id="880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1FDFB2F-617C-464B-9E63-4ED715EAA4F9}">
          <p14:sldIdLst>
            <p14:sldId id="765"/>
            <p14:sldId id="865"/>
            <p14:sldId id="867"/>
            <p14:sldId id="875"/>
            <p14:sldId id="868"/>
            <p14:sldId id="879"/>
            <p14:sldId id="878"/>
            <p14:sldId id="880"/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2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48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3123" userDrawn="1">
          <p15:clr>
            <a:srgbClr val="A4A3A4"/>
          </p15:clr>
        </p15:guide>
        <p15:guide id="6" orient="horz" pos="3128" userDrawn="1">
          <p15:clr>
            <a:srgbClr val="A4A3A4"/>
          </p15:clr>
        </p15:guide>
        <p15:guide id="7" pos="2139" userDrawn="1">
          <p15:clr>
            <a:srgbClr val="A4A3A4"/>
          </p15:clr>
        </p15:guide>
        <p15:guide id="8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0066CC"/>
    <a:srgbClr val="BBCCFD"/>
    <a:srgbClr val="BBE0E3"/>
    <a:srgbClr val="EDEFE5"/>
    <a:srgbClr val="FFEAD5"/>
    <a:srgbClr val="FFF9F3"/>
    <a:srgbClr val="FFFDFB"/>
    <a:srgbClr val="EDFCFD"/>
    <a:srgbClr val="DCE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5072" autoAdjust="0"/>
  </p:normalViewPr>
  <p:slideViewPr>
    <p:cSldViewPr>
      <p:cViewPr varScale="1">
        <p:scale>
          <a:sx n="113" d="100"/>
          <a:sy n="113" d="100"/>
        </p:scale>
        <p:origin x="1488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42"/>
        <p:guide pos="2161"/>
        <p:guide orient="horz" pos="3148"/>
        <p:guide pos="2165"/>
        <p:guide orient="horz" pos="3123"/>
        <p:guide orient="horz" pos="3128"/>
        <p:guide pos="213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19399782453118"/>
          <c:y val="2.089074803149607E-2"/>
          <c:w val="0.84439955638004083"/>
          <c:h val="0.49044635826771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</c:v>
                </c:pt>
                <c:pt idx="1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18904"/>
        <c:axId val="9112264"/>
      </c:barChart>
      <c:catAx>
        <c:axId val="5161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2264"/>
        <c:crosses val="autoZero"/>
        <c:auto val="1"/>
        <c:lblAlgn val="ctr"/>
        <c:lblOffset val="100"/>
        <c:noMultiLvlLbl val="0"/>
      </c:catAx>
      <c:valAx>
        <c:axId val="9112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618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43.6</c:v>
                </c:pt>
                <c:pt idx="1">
                  <c:v>52.7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5273858460171093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16666666666666E-2"/>
                  <c:y val="1.2499999999999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666666666666683E-3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49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12656"/>
        <c:axId val="9113440"/>
      </c:barChart>
      <c:catAx>
        <c:axId val="911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ru-RU"/>
          </a:p>
        </c:txPr>
        <c:crossAx val="9113440"/>
        <c:crosses val="autoZero"/>
        <c:auto val="1"/>
        <c:lblAlgn val="ctr"/>
        <c:lblOffset val="100"/>
        <c:noMultiLvlLbl val="0"/>
      </c:catAx>
      <c:valAx>
        <c:axId val="911344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112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2023 г.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2051</c:v>
                </c:pt>
                <c:pt idx="1">
                  <c:v>1288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2024 г.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527385846017144E-3"/>
                  <c:y val="-2.5000000000000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636929230085547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16666666666666E-2"/>
                  <c:y val="1.2499999999999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666666666666683E-3"/>
                  <c:y val="9.3750000000000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1971</c:v>
                </c:pt>
                <c:pt idx="1">
                  <c:v>1293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14224"/>
        <c:axId val="9114616"/>
      </c:barChart>
      <c:catAx>
        <c:axId val="9114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ru-RU"/>
          </a:p>
        </c:txPr>
        <c:crossAx val="9114616"/>
        <c:crosses val="autoZero"/>
        <c:auto val="1"/>
        <c:lblAlgn val="ctr"/>
        <c:lblOffset val="100"/>
        <c:noMultiLvlLbl val="0"/>
      </c:catAx>
      <c:valAx>
        <c:axId val="9114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1142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Владимирская</a:t>
            </a:r>
            <a:r>
              <a:rPr lang="ru-RU" sz="1200" baseline="0" dirty="0" smtClean="0"/>
              <a:t> область             2023 г.</a:t>
            </a:r>
            <a:endParaRPr lang="ru-RU" sz="12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3455569571492576"/>
                  <c:y val="-7.0879415171818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766320529967792E-3"/>
                  <c:y val="-3.5894355583174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Подлинные</c:v>
                </c:pt>
                <c:pt idx="1">
                  <c:v>Поддельные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baseline="0" dirty="0" smtClean="0"/>
              <a:t>Ивановская область </a:t>
            </a:r>
            <a:br>
              <a:rPr lang="ru-RU" sz="1200" baseline="0" dirty="0" smtClean="0"/>
            </a:br>
            <a:r>
              <a:rPr lang="ru-RU" sz="1200" baseline="0" dirty="0" smtClean="0"/>
              <a:t>2023 г.</a:t>
            </a:r>
            <a:endParaRPr lang="ru-RU" sz="12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854036057507038"/>
                  <c:y val="-7.16170425508276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757316102417005E-2"/>
                  <c:y val="6.453796800355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Подлинные</c:v>
                </c:pt>
                <c:pt idx="1">
                  <c:v>Поддельные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t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t" anchorCtr="0" compatLnSpc="1">
            <a:prstTxWarp prst="textNoShape">
              <a:avLst/>
            </a:prstTxWarp>
          </a:bodyPr>
          <a:lstStyle>
            <a:lvl1pPr algn="r"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b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70" tIns="45886" rIns="91770" bIns="45886" numCol="1" anchor="b" anchorCtr="0" compatLnSpc="1">
            <a:prstTxWarp prst="textNoShape">
              <a:avLst/>
            </a:prstTxWarp>
          </a:bodyPr>
          <a:lstStyle>
            <a:lvl1pPr algn="r" defTabSz="916924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3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>
            <a:lvl1pPr algn="r"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3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b" anchorCtr="0" compatLnSpc="1">
            <a:prstTxWarp prst="textNoShape">
              <a:avLst/>
            </a:prstTxWarp>
          </a:bodyPr>
          <a:lstStyle>
            <a:lvl1pPr defTabSz="917758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6"/>
            <a:ext cx="2945294" cy="4970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70" tIns="45886" rIns="91770" bIns="45886" numCol="1" anchor="b" anchorCtr="0" compatLnSpc="1">
            <a:prstTxWarp prst="textNoShape">
              <a:avLst/>
            </a:prstTxWarp>
          </a:bodyPr>
          <a:lstStyle>
            <a:lvl1pPr algn="r" defTabSz="916924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870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239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>
                <a:solidFill>
                  <a:srgbClr val="000000"/>
                </a:solidFill>
              </a:rPr>
              <a:pPr/>
              <a:t>6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2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>
                <a:solidFill>
                  <a:srgbClr val="000000"/>
                </a:solidFill>
              </a:rPr>
              <a:pPr/>
              <a:t>8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1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9512" y="6021288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24.12.2024</a:t>
            </a:r>
          </a:p>
          <a:p>
            <a:pPr algn="ctr"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616057" y="2881885"/>
            <a:ext cx="8320088" cy="117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Аттестация в области промышленной безопасности, по вопросам безопасности гидротехнических сооружений, безопасности в сфере электроэнергетики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>
                <a:latin typeface="+mn-lt"/>
                <a:cs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3"/>
            <a:ext cx="7345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Аттестация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работников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поднадзорных организаций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(количество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проведенных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аттестаций)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602877830"/>
              </p:ext>
            </p:extLst>
          </p:nvPr>
        </p:nvGraphicFramePr>
        <p:xfrm>
          <a:off x="1619672" y="2420888"/>
          <a:ext cx="61926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7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3"/>
            <a:ext cx="7345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Аттестация работников поднадзорных организаций</a:t>
            </a:r>
            <a:endParaRPr lang="en-US" altLang="ru-RU" sz="2000" b="1" dirty="0" smtClean="0">
              <a:solidFill>
                <a:schemeClr val="accent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(результаты заседаний ТАК, результат </a:t>
            </a:r>
            <a:r>
              <a:rPr lang="ru-RU" alt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аттестации «сдано</a:t>
            </a:r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»)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897422884"/>
              </p:ext>
            </p:extLst>
          </p:nvPr>
        </p:nvGraphicFramePr>
        <p:xfrm>
          <a:off x="971600" y="2420888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1613" y="6552485"/>
            <a:ext cx="21451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*данные указаны в процентах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8173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258888" y="1516062"/>
            <a:ext cx="7427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Количество человек, явившихся для прохождения аттестации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150859542"/>
              </p:ext>
            </p:extLst>
          </p:nvPr>
        </p:nvGraphicFramePr>
        <p:xfrm>
          <a:off x="971600" y="2420888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52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791580" y="1988840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13 января 2023 г. № 13 «Об аттестации в области промышленной безопасности, по вопросам безопасности гидротехнических сооружений, безопасности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электроэнергетики»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13 апреля 2020 г.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155 «Об утверждении типовых дополнительных профессиональных программ в области промышленной безопасности»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6 июля 2020 г. </a:t>
            </a:r>
            <a:b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256 «Об утверждении Положения об аттестационных </a:t>
            </a:r>
            <a:r>
              <a:rPr lang="ru-RU" sz="1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комиссиях по </a:t>
            </a: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в области промышленной безопасности, по вопросам безопасности гидротехнических сооружений, безопасности в сфере электроэнергетики»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9 августа 2023 г. № 285 «Об утверждении Перечня областей аттестации в области промышленной безопасности, по вопросам безопасности гидротехнических сооружений, безопасности в сфере электроэнергетики»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(действует </a:t>
            </a:r>
            <a:b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2024 г.)</a:t>
            </a:r>
            <a:r>
              <a:rPr 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от 26 ноября 2020 г. № 459 «Об утверждении Административного регламента Федеральной службы по экологическому, технологическому и атомному надзору предоставления государственной услуги по организации проведения аттестации по вопросам промышленной безопасности, по вопросам безопасности гидротехнических сооружений, безопасности в сфере </a:t>
            </a:r>
            <a:r>
              <a:rPr lang="ru-RU" sz="1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электроэнергетики»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z="1600" dirty="0">
                <a:solidFill>
                  <a:srgbClr val="000000"/>
                </a:solidFill>
              </a:rPr>
              <a:t>6</a:t>
            </a:r>
            <a:endParaRPr lang="ru-RU" altLang="ru-RU" sz="1600" dirty="0">
              <a:solidFill>
                <a:srgbClr val="000000"/>
              </a:solidFill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791580" y="1988840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/>
            <a:r>
              <a:rPr lang="ru-RU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государственной пошлины </a:t>
            </a:r>
          </a:p>
          <a:p>
            <a:pPr marL="171450" indent="-171450"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2025 года</a:t>
            </a:r>
            <a:r>
              <a:rPr lang="ru-RU" sz="24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 algn="ctr"/>
            <a:endParaRPr lang="ru-RU" sz="24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выдачу аттестата, свидетельства либо иного документа, подтверждающего уровень квалификации – </a:t>
            </a:r>
            <a:r>
              <a:rPr lang="ru-RU" sz="2200" b="1" u="sng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2 000 рублей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внесение изменений в аттестат, свидетельство либо иной документ, подтверждающий уровень квалификации, в связи с переменой фамилии, имени, отчества - </a:t>
            </a:r>
            <a:r>
              <a:rPr lang="ru-RU" sz="2200" b="1" u="sng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рублей</a:t>
            </a:r>
            <a:r>
              <a:rPr lang="ru-RU" sz="2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/>
            <a:endParaRPr lang="ru-RU" sz="12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/>
            <a:r>
              <a:rPr lang="ru-RU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72 статьи 333.33 Налогового кодекса Российской Федерации)</a:t>
            </a:r>
          </a:p>
          <a:p>
            <a:pPr marL="171450" indent="-171450" algn="just">
              <a:buFontTx/>
              <a:buChar char="-"/>
            </a:pPr>
            <a:endParaRPr lang="ru-RU" sz="1200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altLang="ru-RU" dirty="0" smtClean="0">
              <a:solidFill>
                <a:srgbClr val="000000"/>
              </a:solidFill>
            </a:endParaRPr>
          </a:p>
          <a:p>
            <a:fld id="{A70559CF-5AA0-4976-89EC-B1DBD58D684E}" type="slidenum">
              <a:rPr lang="ru-RU" altLang="ru-RU" smtClean="0">
                <a:solidFill>
                  <a:srgbClr val="000000"/>
                </a:solidFill>
              </a:rPr>
              <a:pPr/>
              <a:t>7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4067944" y="2829807"/>
            <a:ext cx="4176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Изменены сроки следующих административных процедур:</a:t>
            </a: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уведомление заявителя об оставлении заявления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аттестации без рассмотрения или о дате, времени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месте проведения аттестации направляется в течение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 со дня поступления заявления;</a:t>
            </a: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уведомление о результатах аттестации и по результатам рассмотрения апелляции при выборе способа получения на бумажном носителе направляется не позднее 3 рабочих дней со дня оформления протокола;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проводится в срок, не превышающий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дней со дня получения заявления (без учета срока, установленного на уведомление заявителя) – для заявлений, поданных по ЕПГУ и ЕПТ;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 тестирования назначается в период, </a:t>
            </a:r>
            <a:b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превышающий 10 рабочих дней со дня направления уведомления о дате, времени и месте проведения аттестации - для заявлений, поданных на бумажном носителе. </a:t>
            </a:r>
            <a:endParaRPr lang="ru-RU" sz="1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/>
            <a:r>
              <a:rPr lang="ru-RU" sz="1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к категории работников, утвержденной подпунктом «в» пункта 2 Положения, относятся инженерно-технические работники.</a:t>
            </a:r>
            <a:endParaRPr lang="ru-RU" sz="12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043608" y="1700808"/>
            <a:ext cx="7200800" cy="1085250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600" b="1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</a:t>
            </a:r>
            <a:r>
              <a:rPr lang="ru-RU" sz="1600" b="1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октября 2024 г. № 1416 «О внесении изменений в постановление Правительства Российской Федерации от 13 января 2023 г. № 13» </a:t>
            </a:r>
            <a:br>
              <a:rPr lang="ru-RU" sz="1600" b="1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(вступает в силу с 1 марта 2025 г.)</a:t>
            </a:r>
          </a:p>
        </p:txBody>
      </p:sp>
      <p:pic>
        <p:nvPicPr>
          <p:cNvPr id="1026" name="Picture 2" descr="C:\Users\PC\Desktop\Работа (удаленка)\000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3" y="2841730"/>
            <a:ext cx="2786082" cy="3871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57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2466369" y="1658939"/>
            <a:ext cx="6588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протоколов на </a:t>
            </a:r>
            <a:r>
              <a:rPr lang="ru-RU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подлинность</a:t>
            </a:r>
            <a:endParaRPr lang="ru-RU" dirty="0">
              <a:solidFill>
                <a:srgbClr val="333399"/>
              </a:solidFill>
            </a:endParaRPr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1115616" y="2276872"/>
          <a:ext cx="3024335" cy="2890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Заголовок 8"/>
          <p:cNvSpPr txBox="1">
            <a:spLocks/>
          </p:cNvSpPr>
          <p:nvPr/>
        </p:nvSpPr>
        <p:spPr bwMode="auto">
          <a:xfrm>
            <a:off x="811814" y="6813376"/>
            <a:ext cx="777240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kern="0" dirty="0" smtClean="0">
                <a:solidFill>
                  <a:srgbClr val="000000"/>
                </a:solidFill>
              </a:rPr>
              <a:t/>
            </a:r>
            <a:br>
              <a:rPr lang="ru-RU" kern="0" dirty="0" smtClean="0">
                <a:solidFill>
                  <a:srgbClr val="000000"/>
                </a:solidFill>
              </a:rPr>
            </a:br>
            <a:endParaRPr lang="ru-RU" kern="0" dirty="0">
              <a:solidFill>
                <a:srgbClr val="000000"/>
              </a:solidFill>
            </a:endParaRPr>
          </a:p>
        </p:txBody>
      </p:sp>
      <p:graphicFrame>
        <p:nvGraphicFramePr>
          <p:cNvPr id="18" name="Диаграмма 17"/>
          <p:cNvGraphicFramePr/>
          <p:nvPr>
            <p:extLst/>
          </p:nvPr>
        </p:nvGraphicFramePr>
        <p:xfrm>
          <a:off x="5004048" y="2276872"/>
          <a:ext cx="293209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6948264" y="6309320"/>
            <a:ext cx="2016224" cy="360040"/>
          </a:xfrm>
          <a:prstGeom prst="rect">
            <a:avLst/>
          </a:prstGeom>
          <a:solidFill>
            <a:schemeClr val="bg1"/>
          </a:solidFill>
          <a:ln w="9525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                        </a:t>
            </a:r>
            <a:r>
              <a:rPr lang="ru-RU" sz="1400" dirty="0">
                <a:solidFill>
                  <a:srgbClr val="000000"/>
                </a:solidFill>
                <a:latin typeface="Arial" charset="0"/>
              </a:rPr>
              <a:t>8</a:t>
            </a:r>
            <a:endParaRPr lang="ru-RU" sz="1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467544" y="5217674"/>
            <a:ext cx="7920880" cy="1370277"/>
          </a:xfrm>
          <a:prstGeom prst="rect">
            <a:avLst/>
          </a:prstGeom>
          <a:noFill/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b="1" u="sng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Поддельные протоколы в 2023 году:</a:t>
            </a:r>
          </a:p>
          <a:p>
            <a:pPr algn="ctr" eaLnBrk="1" hangingPunct="1"/>
            <a:r>
              <a:rPr lang="ru-RU" b="1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Владимирская область –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протоколов</a:t>
            </a:r>
          </a:p>
          <a:p>
            <a:pPr algn="ctr" eaLnBrk="1" hangingPunct="1"/>
            <a:r>
              <a:rPr lang="ru-RU" b="1" dirty="0" smtClean="0">
                <a:solidFill>
                  <a:srgbClr val="2D2D8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Ивановская область –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протокола</a:t>
            </a:r>
          </a:p>
          <a:p>
            <a:pPr algn="ctr" eaLnBrk="1" hangingPunct="1"/>
            <a:r>
              <a:rPr lang="ru-RU" sz="1600" b="1" dirty="0" smtClean="0">
                <a:solidFill>
                  <a:srgbClr val="082FAC"/>
                </a:solidFill>
                <a:latin typeface="Times New Roman" pitchFamily="18" charset="0"/>
                <a:cs typeface="Times New Roman" pitchFamily="18" charset="0"/>
              </a:rPr>
              <a:t>В 2024 году поддельные протоколы на территориях Владимирской и Ивановской областей не выявлялись</a:t>
            </a:r>
          </a:p>
          <a:p>
            <a:pPr algn="ctr" eaLnBrk="1" hangingPunct="1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2492896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67810</TotalTime>
  <Words>352</Words>
  <Application>Microsoft Office PowerPoint</Application>
  <PresentationFormat>Экран (4:3)</PresentationFormat>
  <Paragraphs>87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2923</cp:revision>
  <cp:lastPrinted>2024-12-09T09:24:42Z</cp:lastPrinted>
  <dcterms:created xsi:type="dcterms:W3CDTF">2000-02-02T11:29:10Z</dcterms:created>
  <dcterms:modified xsi:type="dcterms:W3CDTF">2024-12-09T11:00:49Z</dcterms:modified>
</cp:coreProperties>
</file>